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7.jpg" ContentType="image/png"/>
  <Override PartName="/ppt/media/image9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hBiP0pAH6c+/L6MY8bZ6Mgqhthw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92"/>
    <p:restoredTop sz="94650"/>
  </p:normalViewPr>
  <p:slideViewPr>
    <p:cSldViewPr snapToGrid="0" snapToObjects="1">
      <p:cViewPr varScale="1">
        <p:scale>
          <a:sx n="91" d="100"/>
          <a:sy n="91" d="100"/>
        </p:scale>
        <p:origin x="200" y="8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customschemas.google.com/relationships/presentationmetadata" Target="meta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1" name="Google Shape;8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9382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baf4df47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" name="Google Shape;87;g7baf4df47d_0_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g7baf4df47d_0_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/>
              <a:t>giải thích hình đã dc normalize kích cỡ, recenter</a:t>
            </a: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7baf4df47d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7baf4df47d_0_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7baf4df47d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7baf4df47d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7baf4df47d_0_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Van de </a:t>
            </a:r>
            <a:r>
              <a:rPr lang="en-US" dirty="0" err="1"/>
              <a:t>kho</a:t>
            </a:r>
            <a:r>
              <a:rPr lang="en-US" dirty="0"/>
              <a:t> khan </a:t>
            </a:r>
            <a:r>
              <a:rPr lang="en-US" dirty="0" err="1"/>
              <a:t>cua</a:t>
            </a:r>
            <a:r>
              <a:rPr lang="en-US" dirty="0"/>
              <a:t> vision co ban la </a:t>
            </a:r>
            <a:r>
              <a:rPr lang="en-US" dirty="0" err="1"/>
              <a:t>gi</a:t>
            </a:r>
            <a:r>
              <a:rPr lang="en-US" dirty="0"/>
              <a:t> ?</a:t>
            </a:r>
            <a:br>
              <a:rPr lang="en-US" dirty="0"/>
            </a:br>
            <a:r>
              <a:rPr lang="en-US" dirty="0">
                <a:sym typeface="Wingdings" pitchFamily="2" charset="2"/>
              </a:rPr>
              <a:t> </a:t>
            </a:r>
            <a:r>
              <a:rPr lang="en-US" dirty="0" err="1">
                <a:sym typeface="Wingdings" pitchFamily="2" charset="2"/>
              </a:rPr>
              <a:t>Cac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buoc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tien</a:t>
            </a:r>
            <a:r>
              <a:rPr lang="en-US" dirty="0">
                <a:sym typeface="Wingdings" pitchFamily="2" charset="2"/>
              </a:rPr>
              <a:t> </a:t>
            </a:r>
            <a:r>
              <a:rPr lang="en-US" dirty="0" err="1">
                <a:sym typeface="Wingdings" pitchFamily="2" charset="2"/>
              </a:rPr>
              <a:t>hanh</a:t>
            </a:r>
            <a:endParaRPr lang="en-US" dirty="0">
              <a:sym typeface="Wingdings" pitchFamily="2" charset="2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09" name="Google Shape;109;g7baf4df47d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7baf4df47d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7baf4df47d_0_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7baf4df47d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7baf4df47d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7baf4df47d_0_4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g7baf4df47d_0_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af4df47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af4df47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7baf4df47d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7baf4df47d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7baf4df47d_0_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g7baf4df47d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1603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rgbClr val="002060"/>
            </a:gs>
            <a:gs pos="85000">
              <a:srgbClr val="2F5496"/>
            </a:gs>
            <a:gs pos="91000">
              <a:srgbClr val="3864B2"/>
            </a:gs>
            <a:gs pos="97000">
              <a:srgbClr val="2C4E8C"/>
            </a:gs>
            <a:gs pos="100000">
              <a:srgbClr val="2C4E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pic>
        <p:nvPicPr>
          <p:cNvPr id="21" name="Google Shape;21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14338" y="278924"/>
            <a:ext cx="4600575" cy="8434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2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20"/>
          <p:cNvSpPr txBox="1">
            <a:spLocks noGrp="1"/>
          </p:cNvSpPr>
          <p:nvPr>
            <p:ph type="body" idx="1"/>
          </p:nvPr>
        </p:nvSpPr>
        <p:spPr>
          <a:xfrm rot="5400000">
            <a:off x="3920331" y="-1621631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6" name="Google Shape;76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2"/>
          <p:cNvSpPr txBox="1">
            <a:spLocks noGrp="1"/>
          </p:cNvSpPr>
          <p:nvPr>
            <p:ph type="title"/>
          </p:nvPr>
        </p:nvSpPr>
        <p:spPr>
          <a:xfrm>
            <a:off x="838200" y="379413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12"/>
          <p:cNvSpPr txBox="1">
            <a:spLocks noGrp="1"/>
          </p:cNvSpPr>
          <p:nvPr>
            <p:ph type="body" idx="1"/>
          </p:nvPr>
        </p:nvSpPr>
        <p:spPr>
          <a:xfrm>
            <a:off x="838200" y="1354137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" name="Google Shape;25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3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Calibri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13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63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  <a:defRPr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" name="Google Shape;36;p14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4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064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>
                <a:solidFill>
                  <a:srgbClr val="002060"/>
                </a:solidFill>
              </a:defRPr>
            </a:lvl1pPr>
            <a:lvl2pPr marL="914400" lvl="1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>
                <a:solidFill>
                  <a:srgbClr val="002060"/>
                </a:solidFill>
              </a:defRPr>
            </a:lvl2pPr>
            <a:lvl3pPr marL="1371600" lvl="2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>
                <a:solidFill>
                  <a:srgbClr val="002060"/>
                </a:solidFill>
              </a:defRPr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>
                <a:solidFill>
                  <a:srgbClr val="002060"/>
                </a:solidFill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5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663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15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4" name="Google Shape;44;p15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5" name="Google Shape;45;p1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6" name="Google Shape;46;p1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8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2" name="Google Shape;62;p18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3" name="Google Shape;63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" name="Google Shape;68;p1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3200"/>
              <a:buFont typeface="Arial"/>
              <a:buNone/>
              <a:defRPr sz="32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None/>
              <a:defRPr sz="2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None/>
              <a:defRPr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9" name="Google Shape;69;p1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0" name="Google Shape;70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677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800"/>
              <a:buFont typeface="Calibri"/>
              <a:buNone/>
              <a:defRPr sz="38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p10"/>
          <p:cNvSpPr txBox="1">
            <a:spLocks noGrp="1"/>
          </p:cNvSpPr>
          <p:nvPr>
            <p:ph type="body" idx="1"/>
          </p:nvPr>
        </p:nvSpPr>
        <p:spPr>
          <a:xfrm>
            <a:off x="838200" y="1460500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02060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2060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rgbClr val="00206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jp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11" Type="http://schemas.openxmlformats.org/officeDocument/2006/relationships/image" Target="../media/image14.jpg"/><Relationship Id="rId5" Type="http://schemas.openxmlformats.org/officeDocument/2006/relationships/image" Target="../media/image8.jpg"/><Relationship Id="rId15" Type="http://schemas.openxmlformats.org/officeDocument/2006/relationships/image" Target="../media/image18.jpg"/><Relationship Id="rId10" Type="http://schemas.openxmlformats.org/officeDocument/2006/relationships/image" Target="../media/image13.jpg"/><Relationship Id="rId4" Type="http://schemas.openxmlformats.org/officeDocument/2006/relationships/image" Target="../media/image7.jp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02060"/>
            </a:gs>
            <a:gs pos="85000">
              <a:srgbClr val="2F5496"/>
            </a:gs>
            <a:gs pos="91000">
              <a:srgbClr val="3864B2"/>
            </a:gs>
            <a:gs pos="97000">
              <a:srgbClr val="2C4E8C"/>
            </a:gs>
            <a:gs pos="100000">
              <a:srgbClr val="2C4E8C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COMPUTER VISION WITH METAL IS STAMPED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Hoang Ngoc Linh</a:t>
            </a:r>
            <a:endParaRPr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lvl="0"/>
            <a:r>
              <a:rPr lang="en-US" dirty="0"/>
              <a:t>THANK YOU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84" name="Google Shape;84;p1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</a:pPr>
            <a:r>
              <a:rPr lang="en-US" dirty="0"/>
              <a:t>Hoang Ngoc Linh</a:t>
            </a:r>
            <a:endParaRPr dirty="0">
              <a:solidFill>
                <a:schemeClr val="l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47256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7baf4df47d_0_13"/>
          <p:cNvSpPr txBox="1">
            <a:spLocks noGrp="1"/>
          </p:cNvSpPr>
          <p:nvPr>
            <p:ph type="title"/>
          </p:nvPr>
        </p:nvSpPr>
        <p:spPr>
          <a:xfrm>
            <a:off x="838200" y="303213"/>
            <a:ext cx="10515600" cy="6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800"/>
              <a:buNone/>
            </a:pPr>
            <a:r>
              <a:rPr lang="en-US"/>
              <a:t>Nội dung</a:t>
            </a:r>
            <a:endParaRPr/>
          </a:p>
        </p:txBody>
      </p:sp>
      <p:sp>
        <p:nvSpPr>
          <p:cNvPr id="91" name="Google Shape;91;g7baf4df47d_0_13"/>
          <p:cNvSpPr txBox="1">
            <a:spLocks noGrp="1"/>
          </p:cNvSpPr>
          <p:nvPr>
            <p:ph type="body" idx="1"/>
          </p:nvPr>
        </p:nvSpPr>
        <p:spPr>
          <a:xfrm>
            <a:off x="838200" y="1354137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vi-VN" dirty="0"/>
              <a:t>Giới thiệu về bài toán, mô hình TEPFA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vi-VN" dirty="0"/>
              <a:t>Phương pháp tiến hành</a:t>
            </a:r>
          </a:p>
          <a:p>
            <a:pPr marL="457200" lvl="0" indent="-4064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Char char="-"/>
            </a:pPr>
            <a:r>
              <a:rPr lang="vi-VN" dirty="0"/>
              <a:t>Tổng kết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3"/>
          <p:cNvSpPr txBox="1">
            <a:spLocks noGrp="1"/>
          </p:cNvSpPr>
          <p:nvPr>
            <p:ph type="title"/>
          </p:nvPr>
        </p:nvSpPr>
        <p:spPr>
          <a:xfrm>
            <a:off x="838200" y="379798"/>
            <a:ext cx="10515600" cy="56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lvl="0"/>
            <a:r>
              <a:rPr lang="vi-VN" sz="3600" dirty="0"/>
              <a:t>TEPFA</a:t>
            </a:r>
            <a:endParaRPr sz="3400" dirty="0"/>
          </a:p>
        </p:txBody>
      </p:sp>
      <p:sp>
        <p:nvSpPr>
          <p:cNvPr id="4" name="Google Shape;91;g7baf4df47d_0_13">
            <a:extLst>
              <a:ext uri="{FF2B5EF4-FFF2-40B4-BE49-F238E27FC236}">
                <a16:creationId xmlns:a16="http://schemas.microsoft.com/office/drawing/2014/main" id="{6DF7BCBA-40F9-D149-9F7A-145A46DFAA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38200" y="1354137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FontTx/>
              <a:buChar char="-"/>
            </a:pPr>
            <a:r>
              <a:rPr lang="vi-VN" dirty="0"/>
              <a:t>T: 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800"/>
              <a:buFontTx/>
              <a:buChar char="-"/>
            </a:pPr>
            <a:r>
              <a:rPr lang="vi-VN" dirty="0"/>
              <a:t>Input: Tấm ảnh có chứa tấm thép bị dập số (0 -9)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buSzPts val="2800"/>
              <a:buFontTx/>
              <a:buChar char="-"/>
            </a:pPr>
            <a:r>
              <a:rPr lang="vi-VN" dirty="0"/>
              <a:t>Ouput: Các chữ số đọc được trên tấm thép.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vi-VN" dirty="0"/>
              <a:t>E: data được lấy từ video.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vi-VN" dirty="0"/>
              <a:t>P: sử dụng accuracy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vi-VN" dirty="0"/>
              <a:t>F: Sử dụng MiniVGG16</a:t>
            </a:r>
          </a:p>
          <a:p>
            <a:pPr>
              <a:lnSpc>
                <a:spcPct val="150000"/>
              </a:lnSpc>
              <a:spcBef>
                <a:spcPts val="0"/>
              </a:spcBef>
              <a:buFontTx/>
              <a:buChar char="-"/>
            </a:pPr>
            <a:r>
              <a:rPr lang="vi-VN" dirty="0"/>
              <a:t>A: Adam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7baf4df47d_0_41"/>
          <p:cNvSpPr txBox="1">
            <a:spLocks noGrp="1"/>
          </p:cNvSpPr>
          <p:nvPr>
            <p:ph type="title"/>
          </p:nvPr>
        </p:nvSpPr>
        <p:spPr>
          <a:xfrm>
            <a:off x="838200" y="303213"/>
            <a:ext cx="10515600" cy="66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50000"/>
              </a:lnSpc>
            </a:pPr>
            <a:r>
              <a:rPr lang="vi-VN"/>
              <a:t>F: MiniVGG16</a:t>
            </a:r>
            <a:endParaRPr lang="vi-VN" dirty="0"/>
          </a:p>
        </p:txBody>
      </p:sp>
      <p:sp>
        <p:nvSpPr>
          <p:cNvPr id="104" name="Google Shape;104;g7baf4df47d_0_41"/>
          <p:cNvSpPr txBox="1">
            <a:spLocks noGrp="1"/>
          </p:cNvSpPr>
          <p:nvPr>
            <p:ph type="body" idx="1"/>
          </p:nvPr>
        </p:nvSpPr>
        <p:spPr>
          <a:xfrm>
            <a:off x="414300" y="1448899"/>
            <a:ext cx="11547328" cy="46754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0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VN" b="1" dirty="0"/>
          </a:p>
          <a:p>
            <a:pPr marL="50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VN" b="1" dirty="0"/>
          </a:p>
          <a:p>
            <a:pPr marL="50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VN" b="1" dirty="0"/>
          </a:p>
          <a:p>
            <a:pPr marL="50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VN" b="1" dirty="0"/>
          </a:p>
          <a:p>
            <a:pPr marL="50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VN" b="1" dirty="0"/>
          </a:p>
          <a:p>
            <a:pPr marL="50800" indent="0">
              <a:lnSpc>
                <a:spcPct val="150000"/>
              </a:lnSpc>
              <a:spcBef>
                <a:spcPts val="0"/>
              </a:spcBef>
              <a:buNone/>
            </a:pPr>
            <a:endParaRPr lang="en-US" sz="2400" dirty="0"/>
          </a:p>
          <a:p>
            <a:pPr marL="5080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2400" dirty="0"/>
              <a:t>						</a:t>
            </a:r>
            <a:r>
              <a:rPr lang="en-US" sz="2400" b="1" dirty="0">
                <a:solidFill>
                  <a:srgbClr val="FF0000"/>
                </a:solidFill>
              </a:rPr>
              <a:t>CONV =&gt; RELU =&gt; CONV =&gt; RELU =&gt; POOL</a:t>
            </a:r>
          </a:p>
          <a:p>
            <a:pPr marL="5080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 lang="en-VN" b="1" dirty="0"/>
          </a:p>
        </p:txBody>
      </p:sp>
      <p:pic>
        <p:nvPicPr>
          <p:cNvPr id="3" name="Picture 2" descr="A picture containing different, holding, train, room&#10;&#10;Description automatically generated">
            <a:extLst>
              <a:ext uri="{FF2B5EF4-FFF2-40B4-BE49-F238E27FC236}">
                <a16:creationId xmlns:a16="http://schemas.microsoft.com/office/drawing/2014/main" id="{6D82E51B-1E5C-0448-9D61-CF91FE6CE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1818" y="1580559"/>
            <a:ext cx="6075882" cy="1472130"/>
          </a:xfrm>
          <a:prstGeom prst="rect">
            <a:avLst/>
          </a:prstGeom>
        </p:spPr>
      </p:pic>
      <p:pic>
        <p:nvPicPr>
          <p:cNvPr id="9" name="Picture 8" descr="A picture containing text, map&#10;&#10;Description automatically generated">
            <a:extLst>
              <a:ext uri="{FF2B5EF4-FFF2-40B4-BE49-F238E27FC236}">
                <a16:creationId xmlns:a16="http://schemas.microsoft.com/office/drawing/2014/main" id="{962910FF-9517-974B-A18D-68FF751233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64" y="1448899"/>
            <a:ext cx="5715000" cy="32131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7baf4df47d_0_19"/>
          <p:cNvSpPr txBox="1">
            <a:spLocks noGrp="1"/>
          </p:cNvSpPr>
          <p:nvPr>
            <p:ph type="title"/>
          </p:nvPr>
        </p:nvSpPr>
        <p:spPr>
          <a:xfrm>
            <a:off x="838200" y="303213"/>
            <a:ext cx="10515600" cy="66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0800" lvl="0">
              <a:lnSpc>
                <a:spcPct val="150000"/>
              </a:lnSpc>
              <a:buSzPts val="2800"/>
            </a:pPr>
            <a:r>
              <a:rPr lang="vi-VN" dirty="0"/>
              <a:t>Phương pháp tiến hành</a:t>
            </a:r>
          </a:p>
        </p:txBody>
      </p:sp>
      <p:pic>
        <p:nvPicPr>
          <p:cNvPr id="5" name="Picture 4" descr="A picture containing television, table, sitting, remote&#10;&#10;Description automatically generated">
            <a:extLst>
              <a:ext uri="{FF2B5EF4-FFF2-40B4-BE49-F238E27FC236}">
                <a16:creationId xmlns:a16="http://schemas.microsoft.com/office/drawing/2014/main" id="{EAEDB741-EDEF-B04F-98FC-9C00B2652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474" y="1163760"/>
            <a:ext cx="2881559" cy="1620877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E3559F70-DE5A-CC46-97CF-76D37DBBBBAC}"/>
              </a:ext>
            </a:extLst>
          </p:cNvPr>
          <p:cNvSpPr/>
          <p:nvPr/>
        </p:nvSpPr>
        <p:spPr>
          <a:xfrm>
            <a:off x="3068592" y="1769549"/>
            <a:ext cx="1075688" cy="409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8" name="Picture 7" descr="A picture containing indoor, table, sitting, orange&#10;&#10;Description automatically generated">
            <a:extLst>
              <a:ext uri="{FF2B5EF4-FFF2-40B4-BE49-F238E27FC236}">
                <a16:creationId xmlns:a16="http://schemas.microsoft.com/office/drawing/2014/main" id="{8A796197-C910-AB43-9401-59EC773E0D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4278" y="1163760"/>
            <a:ext cx="2895943" cy="1621970"/>
          </a:xfrm>
          <a:prstGeom prst="rect">
            <a:avLst/>
          </a:prstGeom>
        </p:spPr>
      </p:pic>
      <p:sp>
        <p:nvSpPr>
          <p:cNvPr id="12" name="Right Arrow 11">
            <a:extLst>
              <a:ext uri="{FF2B5EF4-FFF2-40B4-BE49-F238E27FC236}">
                <a16:creationId xmlns:a16="http://schemas.microsoft.com/office/drawing/2014/main" id="{5351A4F0-C5FB-9E4F-A8CE-73AF981318BD}"/>
              </a:ext>
            </a:extLst>
          </p:cNvPr>
          <p:cNvSpPr/>
          <p:nvPr/>
        </p:nvSpPr>
        <p:spPr>
          <a:xfrm>
            <a:off x="7368778" y="1766090"/>
            <a:ext cx="1075688" cy="409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0" name="Picture 9" descr="A close up of a device&#10;&#10;Description automatically generated">
            <a:extLst>
              <a:ext uri="{FF2B5EF4-FFF2-40B4-BE49-F238E27FC236}">
                <a16:creationId xmlns:a16="http://schemas.microsoft.com/office/drawing/2014/main" id="{C9B09368-C672-624B-A60E-BB964788DD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70816" y="1638938"/>
            <a:ext cx="3404182" cy="663600"/>
          </a:xfrm>
          <a:prstGeom prst="rect">
            <a:avLst/>
          </a:prstGeom>
        </p:spPr>
      </p:pic>
      <p:sp>
        <p:nvSpPr>
          <p:cNvPr id="15" name="Right Arrow 14">
            <a:extLst>
              <a:ext uri="{FF2B5EF4-FFF2-40B4-BE49-F238E27FC236}">
                <a16:creationId xmlns:a16="http://schemas.microsoft.com/office/drawing/2014/main" id="{005A5D0D-D292-FD4B-B8A8-CB4FF4A20E9A}"/>
              </a:ext>
            </a:extLst>
          </p:cNvPr>
          <p:cNvSpPr/>
          <p:nvPr/>
        </p:nvSpPr>
        <p:spPr>
          <a:xfrm rot="5400000">
            <a:off x="9880854" y="2778394"/>
            <a:ext cx="1271665" cy="66139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3" name="Picture 12" descr="A close up of a device&#10;&#10;Description automatically generated">
            <a:extLst>
              <a:ext uri="{FF2B5EF4-FFF2-40B4-BE49-F238E27FC236}">
                <a16:creationId xmlns:a16="http://schemas.microsoft.com/office/drawing/2014/main" id="{3F5AA9F4-27BB-2844-9A59-0C6CFFFE6D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557" y="4080450"/>
            <a:ext cx="3668493" cy="663600"/>
          </a:xfrm>
          <a:prstGeom prst="rect">
            <a:avLst/>
          </a:prstGeom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7F23DBC8-5BEF-824F-8184-B40CF911FAF7}"/>
              </a:ext>
            </a:extLst>
          </p:cNvPr>
          <p:cNvSpPr/>
          <p:nvPr/>
        </p:nvSpPr>
        <p:spPr>
          <a:xfrm rot="10800000">
            <a:off x="6508033" y="4208919"/>
            <a:ext cx="1462969" cy="4092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pic>
        <p:nvPicPr>
          <p:cNvPr id="16" name="Picture 15" descr="A picture containing ware, grass, sitting, little&#10;&#10;Description automatically generated">
            <a:extLst>
              <a:ext uri="{FF2B5EF4-FFF2-40B4-BE49-F238E27FC236}">
                <a16:creationId xmlns:a16="http://schemas.microsoft.com/office/drawing/2014/main" id="{05B79961-3BD3-1F47-94E4-7C9164C4A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5028" y="3266898"/>
            <a:ext cx="1337456" cy="1945391"/>
          </a:xfrm>
          <a:prstGeom prst="rect">
            <a:avLst/>
          </a:prstGeom>
        </p:spPr>
      </p:pic>
      <p:pic>
        <p:nvPicPr>
          <p:cNvPr id="19" name="Picture 18" descr="A picture containing sitting, green, small, street&#10;&#10;Description automatically generated">
            <a:extLst>
              <a:ext uri="{FF2B5EF4-FFF2-40B4-BE49-F238E27FC236}">
                <a16:creationId xmlns:a16="http://schemas.microsoft.com/office/drawing/2014/main" id="{5002BFBA-99CC-C245-A484-35774B6825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15028" y="3416898"/>
            <a:ext cx="1337456" cy="1945391"/>
          </a:xfrm>
          <a:prstGeom prst="rect">
            <a:avLst/>
          </a:prstGeom>
        </p:spPr>
      </p:pic>
      <p:pic>
        <p:nvPicPr>
          <p:cNvPr id="21" name="Picture 20" descr="A picture containing little, sitting, green, young&#10;&#10;Description automatically generated">
            <a:extLst>
              <a:ext uri="{FF2B5EF4-FFF2-40B4-BE49-F238E27FC236}">
                <a16:creationId xmlns:a16="http://schemas.microsoft.com/office/drawing/2014/main" id="{07FE3911-1BCA-EB42-BC57-71EF525B23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65028" y="3566898"/>
            <a:ext cx="1337456" cy="1945391"/>
          </a:xfrm>
          <a:prstGeom prst="rect">
            <a:avLst/>
          </a:prstGeom>
        </p:spPr>
      </p:pic>
      <p:pic>
        <p:nvPicPr>
          <p:cNvPr id="23" name="Picture 22" descr="A picture containing sitting, small, little, person&#10;&#10;Description automatically generated">
            <a:extLst>
              <a:ext uri="{FF2B5EF4-FFF2-40B4-BE49-F238E27FC236}">
                <a16:creationId xmlns:a16="http://schemas.microsoft.com/office/drawing/2014/main" id="{25ED49ED-8AA2-F34A-BA67-AA46FBBD0AF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5028" y="3716898"/>
            <a:ext cx="1337456" cy="1945391"/>
          </a:xfrm>
          <a:prstGeom prst="rect">
            <a:avLst/>
          </a:prstGeom>
        </p:spPr>
      </p:pic>
      <p:pic>
        <p:nvPicPr>
          <p:cNvPr id="25" name="Picture 24" descr="A picture containing sitting, sign, cat, bottle&#10;&#10;Description automatically generated">
            <a:extLst>
              <a:ext uri="{FF2B5EF4-FFF2-40B4-BE49-F238E27FC236}">
                <a16:creationId xmlns:a16="http://schemas.microsoft.com/office/drawing/2014/main" id="{2D6E78E9-22AA-C24D-932B-B6DE302A917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165028" y="3866898"/>
            <a:ext cx="1337456" cy="1945391"/>
          </a:xfrm>
          <a:prstGeom prst="rect">
            <a:avLst/>
          </a:prstGeom>
        </p:spPr>
      </p:pic>
      <p:pic>
        <p:nvPicPr>
          <p:cNvPr id="27" name="Picture 26" descr="A picture containing sitting, green, person, young&#10;&#10;Description automatically generated">
            <a:extLst>
              <a:ext uri="{FF2B5EF4-FFF2-40B4-BE49-F238E27FC236}">
                <a16:creationId xmlns:a16="http://schemas.microsoft.com/office/drawing/2014/main" id="{D09292BB-8CB0-C343-8B02-BEBAE9AC03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15028" y="4016898"/>
            <a:ext cx="1337456" cy="1945391"/>
          </a:xfrm>
          <a:prstGeom prst="rect">
            <a:avLst/>
          </a:prstGeom>
        </p:spPr>
      </p:pic>
      <p:pic>
        <p:nvPicPr>
          <p:cNvPr id="29" name="Picture 28" descr="A picture containing sitting, chocolate, half, person&#10;&#10;Description automatically generated">
            <a:extLst>
              <a:ext uri="{FF2B5EF4-FFF2-40B4-BE49-F238E27FC236}">
                <a16:creationId xmlns:a16="http://schemas.microsoft.com/office/drawing/2014/main" id="{8144984E-F546-6741-A5FD-5EC24BEF615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465028" y="4166898"/>
            <a:ext cx="1337456" cy="1945391"/>
          </a:xfrm>
          <a:prstGeom prst="rect">
            <a:avLst/>
          </a:prstGeom>
        </p:spPr>
      </p:pic>
      <p:pic>
        <p:nvPicPr>
          <p:cNvPr id="31" name="Picture 30" descr="A picture containing sitting, pair&#10;&#10;Description automatically generated">
            <a:extLst>
              <a:ext uri="{FF2B5EF4-FFF2-40B4-BE49-F238E27FC236}">
                <a16:creationId xmlns:a16="http://schemas.microsoft.com/office/drawing/2014/main" id="{14988667-F89E-604F-B642-63B9B15FAC1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15028" y="4316898"/>
            <a:ext cx="1337456" cy="1945391"/>
          </a:xfrm>
          <a:prstGeom prst="rect">
            <a:avLst/>
          </a:prstGeom>
        </p:spPr>
      </p:pic>
      <p:pic>
        <p:nvPicPr>
          <p:cNvPr id="33" name="Picture 32" descr="A picture containing sitting, person, standing, holding&#10;&#10;Description automatically generated">
            <a:extLst>
              <a:ext uri="{FF2B5EF4-FFF2-40B4-BE49-F238E27FC236}">
                <a16:creationId xmlns:a16="http://schemas.microsoft.com/office/drawing/2014/main" id="{B5E9D241-33D9-DB46-8934-4325252C4AE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765028" y="4466898"/>
            <a:ext cx="1337456" cy="1945391"/>
          </a:xfrm>
          <a:prstGeom prst="rect">
            <a:avLst/>
          </a:prstGeom>
        </p:spPr>
      </p:pic>
      <p:pic>
        <p:nvPicPr>
          <p:cNvPr id="35" name="Picture 34" descr="A picture containing ware, sitting, green, small&#10;&#10;Description automatically generated">
            <a:extLst>
              <a:ext uri="{FF2B5EF4-FFF2-40B4-BE49-F238E27FC236}">
                <a16:creationId xmlns:a16="http://schemas.microsoft.com/office/drawing/2014/main" id="{C3E64817-98D8-A64A-A87D-DA4D0FC7B22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915028" y="4616898"/>
            <a:ext cx="1337456" cy="1945391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65AB68B6-9392-8445-B1CD-101FB02C04CA}"/>
              </a:ext>
            </a:extLst>
          </p:cNvPr>
          <p:cNvSpPr txBox="1"/>
          <p:nvPr/>
        </p:nvSpPr>
        <p:spPr>
          <a:xfrm>
            <a:off x="0" y="3429000"/>
            <a:ext cx="241502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VN" dirty="0"/>
              <a:t>1 : 0 -9 </a:t>
            </a:r>
          </a:p>
          <a:p>
            <a:r>
              <a:rPr lang="en-VN" dirty="0"/>
              <a:t>2: Kích thước không quá chênh lệch.</a:t>
            </a:r>
          </a:p>
          <a:p>
            <a:r>
              <a:rPr lang="en-VN" dirty="0"/>
              <a:t>3: Số lượng data giới hạn và mang tính đặc trưng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7baf4df47d_0_33"/>
          <p:cNvSpPr txBox="1">
            <a:spLocks noGrp="1"/>
          </p:cNvSpPr>
          <p:nvPr>
            <p:ph type="title"/>
          </p:nvPr>
        </p:nvSpPr>
        <p:spPr>
          <a:xfrm>
            <a:off x="838200" y="303213"/>
            <a:ext cx="10515600" cy="66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PPTH: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9E25F4-87A1-3A43-853D-164EB0AFE3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VN" dirty="0"/>
              <a:t>Tổng số bức ảnh: 50000 x 55 x 80 x 3 (10 class)</a:t>
            </a:r>
          </a:p>
          <a:p>
            <a:r>
              <a:rPr lang="en-VN" dirty="0"/>
              <a:t>Kết quả model:</a:t>
            </a:r>
          </a:p>
          <a:p>
            <a:endParaRPr lang="en-VN" dirty="0"/>
          </a:p>
          <a:p>
            <a:endParaRPr lang="en-VN" dirty="0"/>
          </a:p>
          <a:p>
            <a:r>
              <a:rPr lang="en-VN" dirty="0"/>
              <a:t>Video demo:</a:t>
            </a:r>
          </a:p>
          <a:p>
            <a:pPr marL="50800" indent="0">
              <a:buNone/>
            </a:pPr>
            <a:endParaRPr lang="en-VN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435F332-3CF6-9A4B-BE9A-3288B7AEB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7096" y="2605144"/>
            <a:ext cx="9069080" cy="92466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7baf4df47d_0_48"/>
          <p:cNvSpPr txBox="1">
            <a:spLocks noGrp="1"/>
          </p:cNvSpPr>
          <p:nvPr>
            <p:ph type="title"/>
          </p:nvPr>
        </p:nvSpPr>
        <p:spPr>
          <a:xfrm>
            <a:off x="838200" y="303213"/>
            <a:ext cx="10515600" cy="66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Video</a:t>
            </a:r>
            <a:endParaRPr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8BBDA6-98FC-6540-BA97-E581CA7D42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VN"/>
          </a:p>
        </p:txBody>
      </p:sp>
      <p:pic>
        <p:nvPicPr>
          <p:cNvPr id="5" name="demo.mp4" descr="demo.mp4">
            <a:hlinkClick r:id="" action="ppaction://media"/>
            <a:extLst>
              <a:ext uri="{FF2B5EF4-FFF2-40B4-BE49-F238E27FC236}">
                <a16:creationId xmlns:a16="http://schemas.microsoft.com/office/drawing/2014/main" id="{F32A998C-BB82-1240-A744-47BC6E93729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71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baf4df47d_0_27"/>
          <p:cNvSpPr txBox="1">
            <a:spLocks noGrp="1"/>
          </p:cNvSpPr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137" name="Google Shape;137;g7baf4df47d_0_27"/>
          <p:cNvSpPr txBox="1">
            <a:spLocks noGrp="1"/>
          </p:cNvSpPr>
          <p:nvPr>
            <p:ph type="body" idx="1"/>
          </p:nvPr>
        </p:nvSpPr>
        <p:spPr>
          <a:xfrm>
            <a:off x="838200" y="1354137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vi-VN" dirty="0"/>
              <a:t>Bài học rút ra: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Không cần sử dụng 1 model quá phức tạp cho 1 bài toán đơn giản.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Chuẩn data đầu vào (size, num, label) cực kì quan trọng.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vi-VN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vi-VN" dirty="0"/>
              <a:t>Ứng dụng: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Bài toán có thể áp dụng để OCR trong các nhà máy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7baf4df47d_0_27"/>
          <p:cNvSpPr txBox="1">
            <a:spLocks noGrp="1"/>
          </p:cNvSpPr>
          <p:nvPr>
            <p:ph type="title"/>
          </p:nvPr>
        </p:nvSpPr>
        <p:spPr>
          <a:xfrm>
            <a:off x="838200" y="379413"/>
            <a:ext cx="10515600" cy="6636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Tổng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:</a:t>
            </a:r>
            <a:endParaRPr dirty="0"/>
          </a:p>
        </p:txBody>
      </p:sp>
      <p:sp>
        <p:nvSpPr>
          <p:cNvPr id="137" name="Google Shape;137;g7baf4df47d_0_27"/>
          <p:cNvSpPr txBox="1">
            <a:spLocks noGrp="1"/>
          </p:cNvSpPr>
          <p:nvPr>
            <p:ph type="body" idx="1"/>
          </p:nvPr>
        </p:nvSpPr>
        <p:spPr>
          <a:xfrm>
            <a:off x="838200" y="1354137"/>
            <a:ext cx="10515600" cy="4351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vi-VN" dirty="0"/>
              <a:t>Bài học rút ra: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Không cần sử dụng 1 model quá phức tạp cho 1 bài toán đơn giản.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Chuẩn data đầu vào (size, num, label) cực kì quan trọng.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vi-VN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vi-VN" dirty="0"/>
              <a:t>Ứng dụng: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r>
              <a:rPr lang="vi-VN" dirty="0"/>
              <a:t>Bài toán có thể áp dụng để OCR trong các nhà máy</a:t>
            </a:r>
          </a:p>
          <a:p>
            <a:pPr lvl="0" indent="-457200" algn="l" rtl="0">
              <a:spcBef>
                <a:spcPts val="100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308129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302</Words>
  <Application>Microsoft Macintosh PowerPoint</Application>
  <PresentationFormat>Widescreen</PresentationFormat>
  <Paragraphs>58</Paragraphs>
  <Slides>10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COMPUTER VISION WITH METAL IS STAMPED</vt:lpstr>
      <vt:lpstr>Nội dung</vt:lpstr>
      <vt:lpstr>TEPFA</vt:lpstr>
      <vt:lpstr>F: MiniVGG16</vt:lpstr>
      <vt:lpstr>Phương pháp tiến hành</vt:lpstr>
      <vt:lpstr>PPTH: Kết quả</vt:lpstr>
      <vt:lpstr>Video</vt:lpstr>
      <vt:lpstr>Tổng kết:</vt:lpstr>
      <vt:lpstr>Tổng kết: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Overfit, Underfit and Regularization</dc:title>
  <cp:lastModifiedBy>Linh Hoang</cp:lastModifiedBy>
  <cp:revision>7</cp:revision>
  <dcterms:modified xsi:type="dcterms:W3CDTF">2020-07-12T02:24:00Z</dcterms:modified>
</cp:coreProperties>
</file>